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67" r:id="rId1"/>
  </p:sldMasterIdLst>
  <p:sldIdLst>
    <p:sldId id="256" r:id="rId2"/>
    <p:sldId id="258" r:id="rId3"/>
    <p:sldId id="324" r:id="rId4"/>
    <p:sldId id="323" r:id="rId5"/>
    <p:sldId id="322" r:id="rId6"/>
    <p:sldId id="317" r:id="rId7"/>
    <p:sldId id="271" r:id="rId8"/>
    <p:sldId id="318" r:id="rId9"/>
    <p:sldId id="319" r:id="rId10"/>
    <p:sldId id="327" r:id="rId11"/>
    <p:sldId id="326" r:id="rId12"/>
    <p:sldId id="325" r:id="rId13"/>
    <p:sldId id="321" r:id="rId14"/>
    <p:sldId id="328" r:id="rId15"/>
    <p:sldId id="329" r:id="rId16"/>
    <p:sldId id="331" r:id="rId17"/>
    <p:sldId id="332" r:id="rId18"/>
    <p:sldId id="330" r:id="rId19"/>
    <p:sldId id="31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9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764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124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367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7897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46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518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803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064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8290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846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432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643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9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271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472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066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682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09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564" y="2664722"/>
            <a:ext cx="11620870" cy="857179"/>
          </a:xfrm>
        </p:spPr>
        <p:txBody>
          <a:bodyPr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Review Rating Predication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2467" y="4018084"/>
            <a:ext cx="5547065" cy="6851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  <a:cs typeface="Arial" panose="020B0604020202020204" pitchFamily="34" charset="0"/>
              </a:rPr>
              <a:t>BY : Suraj Kumar Soni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1376039"/>
            <a:ext cx="8169275" cy="49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2220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0" y="1358282"/>
            <a:ext cx="8123238" cy="491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4521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4850" y="1393794"/>
            <a:ext cx="8237538" cy="4883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233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1500326"/>
            <a:ext cx="8169275" cy="47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85A97-8106-462F-833F-2B29C9B5B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03" y="4214657"/>
            <a:ext cx="5723505" cy="16525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10831D-2492-4628-AE73-9A42DD2B4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10" y="1046907"/>
            <a:ext cx="6329703" cy="13646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7D5E9-1B80-47DE-8DA0-0ED1291B839B}"/>
              </a:ext>
            </a:extLst>
          </p:cNvPr>
          <p:cNvSpPr txBox="1"/>
          <p:nvPr/>
        </p:nvSpPr>
        <p:spPr>
          <a:xfrm>
            <a:off x="1378036" y="1359882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 Library used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DAEF-D008-44F9-9ACA-3E854A6BC371}"/>
              </a:ext>
            </a:extLst>
          </p:cNvPr>
          <p:cNvSpPr txBox="1"/>
          <p:nvPr/>
        </p:nvSpPr>
        <p:spPr>
          <a:xfrm>
            <a:off x="1378038" y="3059668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Mining Library used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82483-21C2-4528-B90B-B0177A53DB52}"/>
              </a:ext>
            </a:extLst>
          </p:cNvPr>
          <p:cNvSpPr txBox="1"/>
          <p:nvPr/>
        </p:nvSpPr>
        <p:spPr>
          <a:xfrm>
            <a:off x="1378037" y="4810113"/>
            <a:ext cx="2781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model building Library used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35954" y="2493034"/>
            <a:ext cx="6111875" cy="1570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78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E5ED-E1CF-45CF-A4DD-C013C410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 Building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2F6FD-E7BA-4F2D-8809-05A9319C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different classification algorithm used in this project to build ML model are as below:</a:t>
            </a:r>
            <a:endParaRPr lang="en-IN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Random Forest classifier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Decision Tree classifier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Logistics Regression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AdaBoost Classifier</a:t>
            </a: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Gradient Boosting Classifier</a:t>
            </a:r>
          </a:p>
        </p:txBody>
      </p:sp>
    </p:spTree>
    <p:extLst>
      <p:ext uri="{BB962C8B-B14F-4D97-AF65-F5344CB8AC3E}">
        <p14:creationId xmlns:p14="http://schemas.microsoft.com/office/powerpoint/2010/main" val="102448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80234-2213-4E83-AC78-690DE41A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450" y="2127484"/>
            <a:ext cx="8946541" cy="1192766"/>
          </a:xfrm>
        </p:spPr>
        <p:txBody>
          <a:bodyPr/>
          <a:lstStyle/>
          <a:p>
            <a:r>
              <a:rPr lang="en-US" dirty="0"/>
              <a:t>Random Forest Classifier gives maximum accuracy score.</a:t>
            </a:r>
          </a:p>
          <a:p>
            <a:r>
              <a:rPr lang="en-US" dirty="0"/>
              <a:t>Hyper parameter Tuning is perform over this best model.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C0DEC0-5703-4470-8ACA-9E30B516F09B}"/>
              </a:ext>
            </a:extLst>
          </p:cNvPr>
          <p:cNvSpPr txBox="1">
            <a:spLocks/>
          </p:cNvSpPr>
          <p:nvPr/>
        </p:nvSpPr>
        <p:spPr>
          <a:xfrm>
            <a:off x="319597" y="823616"/>
            <a:ext cx="10239649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Machine Learning Evaluation Matrix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97C66-0F94-4068-B3D1-9DB131EF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42" y="3819167"/>
            <a:ext cx="8143715" cy="10748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976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2243-A2A9-4D9B-B8AD-D4642BE8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ML Model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04847" y="1843584"/>
            <a:ext cx="4854361" cy="4397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9742C-7469-45F0-89FF-4D56FE804532}"/>
              </a:ext>
            </a:extLst>
          </p:cNvPr>
          <p:cNvSpPr txBox="1"/>
          <p:nvPr/>
        </p:nvSpPr>
        <p:spPr>
          <a:xfrm>
            <a:off x="6751406" y="1853248"/>
            <a:ext cx="46932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5-fold Cross validation performed over all model. We can see that Random Forest Classifier gives us good Accuracy and maximum f1 score along with best Cross-validation score. Hyperparameter tuning is applied over Random Forest model and used it as final model.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9090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68C1-6EFC-4761-B6AD-9E460A18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Evaluation Matrix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348ABD-9151-4BF9-8183-D2D3C5609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761770"/>
              </p:ext>
            </p:extLst>
          </p:nvPr>
        </p:nvGraphicFramePr>
        <p:xfrm>
          <a:off x="2099256" y="2550017"/>
          <a:ext cx="7281411" cy="34901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4530">
                  <a:extLst>
                    <a:ext uri="{9D8B030D-6E8A-4147-A177-3AD203B41FA5}">
                      <a16:colId xmlns:a16="http://schemas.microsoft.com/office/drawing/2014/main" val="1671726111"/>
                    </a:ext>
                  </a:extLst>
                </a:gridCol>
                <a:gridCol w="1091611">
                  <a:extLst>
                    <a:ext uri="{9D8B030D-6E8A-4147-A177-3AD203B41FA5}">
                      <a16:colId xmlns:a16="http://schemas.microsoft.com/office/drawing/2014/main" val="2246680220"/>
                    </a:ext>
                  </a:extLst>
                </a:gridCol>
                <a:gridCol w="951765">
                  <a:extLst>
                    <a:ext uri="{9D8B030D-6E8A-4147-A177-3AD203B41FA5}">
                      <a16:colId xmlns:a16="http://schemas.microsoft.com/office/drawing/2014/main" val="937756041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1002023321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val="1332198704"/>
                    </a:ext>
                  </a:extLst>
                </a:gridCol>
                <a:gridCol w="1054248">
                  <a:extLst>
                    <a:ext uri="{9D8B030D-6E8A-4147-A177-3AD203B41FA5}">
                      <a16:colId xmlns:a16="http://schemas.microsoft.com/office/drawing/2014/main" val="292135937"/>
                    </a:ext>
                  </a:extLst>
                </a:gridCol>
              </a:tblGrid>
              <a:tr h="49231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Algorithm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Accuracy Score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Recall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Precision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F1 Score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CV Score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2894297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Logistics Regression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0.9057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0.75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6730268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Decision Tree Classifier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0.9509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0.95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9352511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Random Forest Classifier (RFC)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0.9564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0.98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0.73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675175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Gradient Boosting Classifier 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0.8597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0.86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9250280"/>
                  </a:ext>
                </a:extLst>
              </a:tr>
              <a:tr h="5363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Ada Boost Classifier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0.7174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0.36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0.57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0.72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0.67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2685957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Final Model (RFC- Tuned)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0.9571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0.99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5452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46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837" y="1022863"/>
            <a:ext cx="9366325" cy="1143000"/>
          </a:xfrm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chemeClr val="tx1"/>
                </a:solidFill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40169"/>
            <a:ext cx="10181573" cy="3390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Successfully developed Machine learning model to predict product review ratings.</a:t>
            </a:r>
          </a:p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NLTK library used for text Mining. </a:t>
            </a:r>
          </a:p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Random forest classifier model is best model with accuracy score of 96%.</a:t>
            </a:r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2596" y="1392903"/>
            <a:ext cx="66668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 i="1" dirty="0">
                <a:latin typeface="+mj-lt"/>
                <a:cs typeface="Arial" panose="020B0604020202020204" pitchFamily="34" charset="0"/>
              </a:rPr>
              <a:t>INTRODUCTION</a:t>
            </a:r>
            <a:r>
              <a:rPr lang="en-US" sz="4400" b="1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8648" y="2379162"/>
            <a:ext cx="1055748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Research has shown that consumer online product ratings reflect both the customers' experience with the product and the influence of others' ratings.</a:t>
            </a:r>
            <a:endParaRPr lang="en-US" sz="2000" dirty="0">
              <a:effectLst/>
              <a:ea typeface="+mn-lt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opinion information is very useful for users and customers. Businesses can also use the opinion information to design better strategies for production and marketing.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 recent survey (Hinckley, 2015) revealed that 67.7% of consumers are effectively influenced by online reviews when making their purchase decisions.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More precisely, 54.7% recognized that these reviews were either fairly, very or absolutely important in their purchase decision making. </a:t>
            </a:r>
            <a:endParaRPr lang="en-IN" sz="2000" dirty="0"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a typeface="Bahnschrift SemiLight" panose="020B0502040204020203" pitchFamily="34" charset="0"/>
                <a:cs typeface="Mangal" panose="02040503050203030202" pitchFamily="18" charset="0"/>
              </a:rPr>
              <a:t>S</a:t>
            </a: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earching and comparing text reviews can be frustrating for users as they feel submerged with information. </a:t>
            </a:r>
            <a:endParaRPr lang="en-US" sz="2000" dirty="0">
              <a:ea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3C455-0824-43C5-A4BA-6B7E73EA0D01}"/>
              </a:ext>
            </a:extLst>
          </p:cNvPr>
          <p:cNvSpPr txBox="1"/>
          <p:nvPr/>
        </p:nvSpPr>
        <p:spPr>
          <a:xfrm>
            <a:off x="2458694" y="611668"/>
            <a:ext cx="66668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 i="1" dirty="0">
                <a:latin typeface="+mj-lt"/>
                <a:cs typeface="Arial" panose="020B0604020202020204" pitchFamily="34" charset="0"/>
              </a:rPr>
              <a:t>INTRODUCTION</a:t>
            </a:r>
            <a:r>
              <a:rPr lang="en-US" sz="4400" b="1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A6CAF-5746-4552-B4E9-C35F2BD97E9E}"/>
              </a:ext>
            </a:extLst>
          </p:cNvPr>
          <p:cNvSpPr txBox="1"/>
          <p:nvPr/>
        </p:nvSpPr>
        <p:spPr>
          <a:xfrm>
            <a:off x="746422" y="1513151"/>
            <a:ext cx="10699155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star-rating, i.e., stars from 1 to 5 on online platform, rather than its text content gives a quick overview of the product quality.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a typeface="Bahnschrift SemiLight" panose="020B0502040204020203" pitchFamily="34" charset="0"/>
                <a:cs typeface="Mangal" panose="02040503050203030202" pitchFamily="18" charset="0"/>
              </a:rPr>
              <a:t>T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he overall star ratings of the product reviews may not capture the exact polarity of the sentiments.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u="sng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For instance, a user may rate a product as good and assign a 5-star score while another user may write the same comment and give only 3 stars.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 </a:t>
            </a:r>
            <a:endParaRPr lang="en-IN" sz="2400" dirty="0"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i="1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question that arises is how to successfully predict a user’s numerical rating from its review text content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. One solution is to rely on </a:t>
            </a:r>
            <a:r>
              <a:rPr lang="en-IN" sz="2400" u="sng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supervised machine learning techniques such as text classification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 which allows to automatically classify a document into a fixed set of classes after being trained over past annotated data.</a:t>
            </a:r>
          </a:p>
        </p:txBody>
      </p:sp>
    </p:spTree>
    <p:extLst>
      <p:ext uri="{BB962C8B-B14F-4D97-AF65-F5344CB8AC3E}">
        <p14:creationId xmlns:p14="http://schemas.microsoft.com/office/powerpoint/2010/main" val="187784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4D90C-0487-4C15-B862-01F64C8367CA}"/>
              </a:ext>
            </a:extLst>
          </p:cNvPr>
          <p:cNvSpPr txBox="1"/>
          <p:nvPr/>
        </p:nvSpPr>
        <p:spPr>
          <a:xfrm>
            <a:off x="3931657" y="867029"/>
            <a:ext cx="43286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IN" sz="3200" b="1" dirty="0">
                <a:latin typeface="+mj-lt"/>
                <a:cs typeface="Arial" panose="020B0604020202020204" pitchFamily="34" charset="0"/>
              </a:rPr>
              <a:t>PROBLEM STATEMENT 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5B3F9-8B0F-46EA-923F-C71B32BE5243}"/>
              </a:ext>
            </a:extLst>
          </p:cNvPr>
          <p:cNvSpPr txBox="1"/>
          <p:nvPr/>
        </p:nvSpPr>
        <p:spPr>
          <a:xfrm>
            <a:off x="843014" y="1620544"/>
            <a:ext cx="1050597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ea typeface="+mn-lt"/>
                <a:cs typeface="Arial" panose="020B0604020202020204" pitchFamily="34" charset="0"/>
              </a:rPr>
              <a:t>We have a client who has a website where people write different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reviews for technical products. Now they are adding a new feature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to their website i.e. The reviewer will have to add stars(rating) as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well with the review. The rating is out 5 stars and it only has 5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options available 1 star, 2 stars, 3 stars, 4 stars, 5 stars. Now they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want to predict ratings for the reviews which were written in the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past and they don’t have rating.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>
              <a:ea typeface="+mn-lt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i="1" dirty="0">
                <a:ea typeface="+mn-lt"/>
                <a:cs typeface="Arial" panose="020B0604020202020204" pitchFamily="34" charset="0"/>
              </a:rPr>
              <a:t>So we, we have to build </a:t>
            </a:r>
            <a:r>
              <a:rPr lang="en-US" sz="2400" i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i="1" dirty="0">
                <a:ea typeface="+mn-lt"/>
                <a:cs typeface="Arial" panose="020B0604020202020204" pitchFamily="34" charset="0"/>
              </a:rPr>
              <a:t>an application which can predict the rating by seeing the review.</a:t>
            </a:r>
            <a:endParaRPr lang="en-US" sz="2400" i="1" dirty="0"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9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0467E1-5820-4852-9CBC-1118D497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19" y="719048"/>
            <a:ext cx="9404723" cy="807911"/>
          </a:xfrm>
        </p:spPr>
        <p:txBody>
          <a:bodyPr/>
          <a:lstStyle/>
          <a:p>
            <a:r>
              <a:rPr lang="en-US" dirty="0"/>
              <a:t>Web Scraping Details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6524E-6726-4E9E-9579-43D95CE19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314896"/>
          </a:xfrm>
        </p:spPr>
        <p:txBody>
          <a:bodyPr>
            <a:normAutofit/>
          </a:bodyPr>
          <a:lstStyle/>
          <a:p>
            <a:r>
              <a:rPr lang="en-US" sz="2400" dirty="0"/>
              <a:t>Web Scraping done using selenium web driver.</a:t>
            </a:r>
          </a:p>
          <a:p>
            <a:r>
              <a:rPr lang="en-US" sz="2400" dirty="0"/>
              <a:t>Data for different product like smartphones, laptops, routers is scraped.</a:t>
            </a:r>
          </a:p>
          <a:p>
            <a:r>
              <a:rPr lang="en-US" sz="2400" dirty="0"/>
              <a:t>Data scraped from amazon.in </a:t>
            </a:r>
          </a:p>
          <a:p>
            <a:r>
              <a:rPr lang="en-US" sz="2400" dirty="0"/>
              <a:t>Around 20000 product reviews are scrap for this project.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85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76C44F-1D9A-4B31-A0C5-A692F99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01" y="767481"/>
            <a:ext cx="9534197" cy="102500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Exploration of Target Variable Ratings</a:t>
            </a:r>
            <a:endParaRPr lang="en-IN" sz="4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7E6541-12E9-482A-B0F2-38B08DC30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5004" y="3146498"/>
            <a:ext cx="3602478" cy="2744265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Comment: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1. Around </a:t>
            </a:r>
            <a:r>
              <a:rPr lang="en-IN" sz="2000" dirty="0"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68</a:t>
            </a: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% customer given 4- star rating followed by 20% customer given lowest 5-star rating.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2. Average Rating is </a:t>
            </a:r>
            <a:r>
              <a:rPr lang="en-IN" sz="2000" dirty="0"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4.04</a:t>
            </a: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518" y="2721728"/>
            <a:ext cx="6657457" cy="359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170" y="181708"/>
            <a:ext cx="115277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4000" b="1" dirty="0">
              <a:cs typeface="Segoe UI" panose="020B0502040204020203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6246" y="6424247"/>
            <a:ext cx="3505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IN" sz="1600" dirty="0">
              <a:latin typeface="WordVisi_MSFontService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09FB68-954B-4D5E-8A8D-B280500D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64" y="985378"/>
            <a:ext cx="9404723" cy="896641"/>
          </a:xfrm>
        </p:spPr>
        <p:txBody>
          <a:bodyPr/>
          <a:lstStyle/>
          <a:p>
            <a:r>
              <a:rPr lang="en-US" dirty="0"/>
              <a:t>Data Pre Processing 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25172E-A8FD-4E1B-92E5-BC4BC8B99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664" y="2049570"/>
            <a:ext cx="9737498" cy="3958550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Convert the text to lowercase 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punctuations, digits and special characters 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Tokenize the out the adjectives used in the review and create a new column in data </a:t>
            </a:r>
            <a:r>
              <a:rPr lang="en-IN" sz="2400" dirty="0">
                <a:ea typeface="Bahnschrift SemiLight" panose="020B0502040204020203" pitchFamily="34" charset="0"/>
                <a:cs typeface="Mangal" panose="02040503050203030202" pitchFamily="18" charset="0"/>
              </a:rPr>
              <a:t>text, filter </a:t>
            </a:r>
            <a:r>
              <a:rPr lang="en-IN" sz="2400" dirty="0" err="1">
                <a:ea typeface="Bahnschrift SemiLight" panose="020B0502040204020203" pitchFamily="34" charset="0"/>
                <a:cs typeface="Mangal" panose="02040503050203030202" pitchFamily="18" charset="0"/>
              </a:rPr>
              <a:t>rame</a:t>
            </a:r>
            <a:r>
              <a:rPr lang="en-IN" sz="2400" dirty="0">
                <a:ea typeface="Bahnschrift SemiLight" panose="020B0502040204020203" pitchFamily="34" charset="0"/>
                <a:cs typeface="Mangal" panose="02040503050203030202" pitchFamily="18" charset="0"/>
              </a:rPr>
              <a:t> </a:t>
            </a:r>
            <a:endParaRPr lang="en-IN" sz="2400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stop words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Stemming and Lemmatising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Applying Text Vectorization to convert text into numeric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45E64-7E6C-49C0-A9B8-2D830405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1" y="1020889"/>
            <a:ext cx="9404723" cy="781278"/>
          </a:xfrm>
        </p:spPr>
        <p:txBody>
          <a:bodyPr/>
          <a:lstStyle/>
          <a:p>
            <a:r>
              <a:rPr lang="en-US" dirty="0"/>
              <a:t>Word Cloud for getting word sense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2144F-75F5-4324-A68D-42A58B096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56" y="2052918"/>
            <a:ext cx="9197597" cy="4195481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Word Cloud is a visualization technique for text data wherein each word is picturized with its importance in the context or its frequency.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more commonly the term appears within the text being analysed, the larger the word appears in the image generated.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enlarged texts are the greatest number of words used there and small texts are the smaller number of words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0" name="AutoShape 4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2" name="AutoShape 6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4" name="AutoShape 8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AutoShape 10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87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1309" y="1233996"/>
            <a:ext cx="8115300" cy="5029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</TotalTime>
  <Words>790</Words>
  <Application>Microsoft Office PowerPoint</Application>
  <PresentationFormat>Widescreen</PresentationFormat>
  <Paragraphs>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Bahnschrift SemiLight</vt:lpstr>
      <vt:lpstr>Century Gothic</vt:lpstr>
      <vt:lpstr>Symbol</vt:lpstr>
      <vt:lpstr>Wingdings</vt:lpstr>
      <vt:lpstr>Wingdings 3</vt:lpstr>
      <vt:lpstr>WordVisi_MSFontService</vt:lpstr>
      <vt:lpstr>Ion</vt:lpstr>
      <vt:lpstr>Review Rating Predication</vt:lpstr>
      <vt:lpstr>PowerPoint Presentation</vt:lpstr>
      <vt:lpstr>PowerPoint Presentation</vt:lpstr>
      <vt:lpstr>PowerPoint Presentation</vt:lpstr>
      <vt:lpstr>Web Scraping Details</vt:lpstr>
      <vt:lpstr>Exploration of Target Variable Ratings</vt:lpstr>
      <vt:lpstr>Data Pre Processing </vt:lpstr>
      <vt:lpstr>Word Cloud for getting word sense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Model Building</vt:lpstr>
      <vt:lpstr>PowerPoint Presentation</vt:lpstr>
      <vt:lpstr>Final ML Model</vt:lpstr>
      <vt:lpstr>Machine Learning Evaluation Matrix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Suraj Kumar Soni</dc:creator>
  <cp:lastModifiedBy>SURAJ SONI</cp:lastModifiedBy>
  <cp:revision>1553</cp:revision>
  <dcterms:created xsi:type="dcterms:W3CDTF">2020-12-29T14:55:00Z</dcterms:created>
  <dcterms:modified xsi:type="dcterms:W3CDTF">2022-10-23T07:04:05Z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6A9E5918D763443BBEE7C236F4E313C1</vt:lpwstr>
  </property>
  <property fmtid="{D5CDD505-2E9C-101B-9397-08002B2CF9AE}" pid="3" name="KSOProductBuildVer">
    <vt:lpwstr>1033-11.2.0.10296</vt:lpwstr>
  </property>
</Properties>
</file>